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" initials="9" lastIdx="1" clrIdx="0">
    <p:extLst>
      <p:ext uri="{19B8F6BF-5375-455C-9EA6-DF929625EA0E}">
        <p15:presenceInfo xmlns:p15="http://schemas.microsoft.com/office/powerpoint/2012/main" userId="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9933FF"/>
    <a:srgbClr val="0000FF"/>
    <a:srgbClr val="FFFF00"/>
    <a:srgbClr val="FF3300"/>
    <a:srgbClr val="66FF99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>
        <p:scale>
          <a:sx n="90" d="100"/>
          <a:sy n="90" d="100"/>
        </p:scale>
        <p:origin x="136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BBED5-6778-4ECF-806A-875A99078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F29CB4-6096-4E4B-A7CD-95B12E753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A598-806D-4B51-A9E1-96EFE5E1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50672-AE39-4F21-B8ED-F21267D7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77D92-12F1-4A2C-9813-057AE8E5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2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0D7B8-BAAC-4346-BC3E-2D14715A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32CF0-B90C-4AC6-B1EB-4817B9BF8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731A3-37CB-4621-9500-2D6DE410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371AA-A968-4816-9284-4299CAA7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5F781-06E2-4CDB-B12D-DA6F15CF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4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A49033-7B3B-42BA-A944-6CF2B5FF6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82355-2E39-4BEA-8327-9AB151CAC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090FF-1C9E-481B-8FAF-0D464855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418E1-C1E3-46C5-BE6F-D8107445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D9CEE-D2F7-453D-AEF7-3399B66D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3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F5A2E-118C-455C-B00C-6A3D14F7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F72EC-6F50-48AC-81C7-06AEB0B96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5B803-05CC-49BF-99EA-75E2540D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AC74E-DA31-47F8-A9D1-A153D5F5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03289-3BCF-49E1-9B43-F327F372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4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D45A7-43FC-4A20-A412-6BBE7FA9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3FAC62-F06D-4D90-81BD-5482841F9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FEAB8-6013-4F13-AD87-D7AB5076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1DF2C-15BF-4658-B461-2CE9952F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E6475-939D-4BD5-BB8B-75A64D19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1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64FEC-E628-4F54-9D78-D1821424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E8B48-6C2C-49C5-8F18-AF25FA659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E4758B-11B0-41CE-9DDC-017615B7B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EF6E9-A5D5-4B07-A66E-34354B7D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24FC6-6675-450F-8006-B90A65C9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7835E-5C5B-4FE8-93B1-C8456AF3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9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6E9FD-9630-434F-BE1E-259BDF997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030B9F-E588-473D-9C63-7EBD349D3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C6FE5-C85C-48F2-BF63-A65EDFDC3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30BC9D-D702-495B-BF24-1A159076F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65FFB-998C-4A98-9D5E-23D15D61B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27F50E-46FC-4E4F-9DFE-5F005B28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149EC3-4B53-41CC-900C-97BA3C09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1781ED-E623-4249-B399-13647F50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8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CB7DE-5614-4083-BD94-0C56E31C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8C9867-93B2-4218-9AB7-E00ED6F4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95B1F3-B259-43E2-B0B2-E7A54335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70B3D-AFA4-42C6-81DB-DFDA760B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1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42650F-2261-4809-A01C-2606359F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0F56B3-660C-4A08-A41B-A2ABCFA4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39B68-524A-472B-BD28-8F4DE97E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DCDDD-B65F-4480-B3BA-E94858A4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88297-D4C7-4FE0-B604-4CB44D440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42DE2-212C-4305-AE10-59BDA924A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040DA-82B3-4F58-89AD-FBB0D4C0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0D6289-94D9-49A3-8F43-35111673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81BBD9-0094-49A4-826B-9B2E9D17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9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A032-E056-475E-98B7-0F9C38BC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E5B3B0-C886-44F4-B102-D70148CDB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50CAFC-E353-4CCB-9222-44E920C2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59212-AE9A-49A4-A687-4615BAD5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77FA8-A4E7-4569-AAAD-D4B4C3F8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62725B-3D23-4ADA-A3B8-DF0ADAF8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3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D8AA94-2101-4495-9EA0-CD63EBCE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01ED5-5CF0-4F52-852C-BD4FC6003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3E54-D613-40CD-A12B-BDECABB09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3F2C4-EA46-4A5B-A26D-10AF61EC7B9B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5776F-C233-462C-BCD1-704D82ED2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5245D-AECF-436F-A66A-DC046E80A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83B5-F1F7-4206-8CE9-4CD64AC63F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2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FC4B9-842A-4797-A091-B3E97A59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3" y="938290"/>
            <a:ext cx="6262748" cy="49814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10CD98-4C29-4F2F-87D3-4F25F4376CC3}"/>
              </a:ext>
            </a:extLst>
          </p:cNvPr>
          <p:cNvSpPr/>
          <p:nvPr/>
        </p:nvSpPr>
        <p:spPr>
          <a:xfrm>
            <a:off x="229894" y="1219199"/>
            <a:ext cx="6262748" cy="1075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CC9AE6-5A8F-4BC0-B35B-E3F7706EFAE2}"/>
              </a:ext>
            </a:extLst>
          </p:cNvPr>
          <p:cNvCxnSpPr>
            <a:cxnSpLocks/>
          </p:cNvCxnSpPr>
          <p:nvPr/>
        </p:nvCxnSpPr>
        <p:spPr>
          <a:xfrm>
            <a:off x="6518042" y="2125133"/>
            <a:ext cx="1042692" cy="524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DA0121-9FBB-475E-B9F7-F4648643C04B}"/>
              </a:ext>
            </a:extLst>
          </p:cNvPr>
          <p:cNvSpPr/>
          <p:nvPr/>
        </p:nvSpPr>
        <p:spPr>
          <a:xfrm>
            <a:off x="6654800" y="2716583"/>
            <a:ext cx="5698067" cy="152238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15A9C-DE40-4FF3-91ED-F9A47F3870F7}"/>
              </a:ext>
            </a:extLst>
          </p:cNvPr>
          <p:cNvSpPr txBox="1"/>
          <p:nvPr/>
        </p:nvSpPr>
        <p:spPr>
          <a:xfrm>
            <a:off x="0" y="220313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1) 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홈페이지 메인 </a:t>
            </a:r>
            <a:r>
              <a:rPr lang="ko-KR" altLang="en-US" sz="2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딤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팝업 </a:t>
            </a:r>
            <a:r>
              <a:rPr lang="ko-KR" altLang="en-US" sz="2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최상단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클래스로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DF7E9-B51F-46E1-B249-B3B1BB08AD45}"/>
              </a:ext>
            </a:extLst>
          </p:cNvPr>
          <p:cNvSpPr txBox="1"/>
          <p:nvPr/>
        </p:nvSpPr>
        <p:spPr>
          <a:xfrm>
            <a:off x="6642101" y="2751404"/>
            <a:ext cx="61044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만에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이룬 놀라운 결과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 </a:t>
            </a: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필기합격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9B30D-7AFA-47B9-9F05-F2B74E98ED58}"/>
              </a:ext>
            </a:extLst>
          </p:cNvPr>
          <p:cNvSpPr txBox="1"/>
          <p:nvPr/>
        </p:nvSpPr>
        <p:spPr>
          <a:xfrm>
            <a:off x="6629403" y="4044066"/>
            <a:ext cx="2095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 </a:t>
            </a:r>
            <a:r>
              <a:rPr lang="en-US" altLang="ko-KR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/2</a:t>
            </a:r>
            <a:r>
              <a:rPr lang="ko-KR" altLang="en-US" sz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필기합격자 기준</a:t>
            </a:r>
            <a:endParaRPr lang="en-US" altLang="ko-KR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DC9AC-98DB-40A8-B5B7-EE13336DA443}"/>
              </a:ext>
            </a:extLst>
          </p:cNvPr>
          <p:cNvSpPr txBox="1"/>
          <p:nvPr/>
        </p:nvSpPr>
        <p:spPr>
          <a:xfrm>
            <a:off x="8163774" y="3553255"/>
            <a:ext cx="194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FF99"/>
                </a:solidFill>
              </a:rPr>
              <a:t>*</a:t>
            </a:r>
            <a:endParaRPr lang="ko-KR" altLang="en-US" sz="1100" b="1" dirty="0">
              <a:solidFill>
                <a:srgbClr val="00FF99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F016E9-497F-451B-9428-5FF3D2E65502}"/>
              </a:ext>
            </a:extLst>
          </p:cNvPr>
          <p:cNvSpPr/>
          <p:nvPr/>
        </p:nvSpPr>
        <p:spPr>
          <a:xfrm>
            <a:off x="10208268" y="3394431"/>
            <a:ext cx="1983732" cy="730501"/>
          </a:xfrm>
          <a:prstGeom prst="rect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 </a:t>
            </a:r>
            <a:r>
              <a:rPr lang="ko-KR" altLang="en-US" sz="1050" b="1" dirty="0" err="1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</a:t>
            </a:r>
            <a:endParaRPr lang="en-US" altLang="ko-KR" sz="1050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수강 신청하기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B2F988-1C97-4E05-9EBB-FDBDC6655BED}"/>
              </a:ext>
            </a:extLst>
          </p:cNvPr>
          <p:cNvSpPr/>
          <p:nvPr/>
        </p:nvSpPr>
        <p:spPr>
          <a:xfrm>
            <a:off x="11787718" y="2782435"/>
            <a:ext cx="762000" cy="780061"/>
          </a:xfrm>
          <a:prstGeom prst="ellipse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상시</a:t>
            </a:r>
            <a:endParaRPr lang="en-US" altLang="ko-KR" sz="1000" dirty="0">
              <a:solidFill>
                <a:srgbClr val="FFFF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000" dirty="0" err="1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모집중</a:t>
            </a:r>
            <a:endParaRPr lang="ko-KR" altLang="en-US" sz="1000" dirty="0">
              <a:solidFill>
                <a:srgbClr val="FFFF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2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1FE205-EA47-4312-8EE3-27869F1B2235}"/>
              </a:ext>
            </a:extLst>
          </p:cNvPr>
          <p:cNvSpPr txBox="1"/>
          <p:nvPr/>
        </p:nvSpPr>
        <p:spPr>
          <a:xfrm>
            <a:off x="7215171" y="-55036"/>
            <a:ext cx="3999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652413-CF8A-4E0F-8009-5DD5C2F98A6C}"/>
              </a:ext>
            </a:extLst>
          </p:cNvPr>
          <p:cNvSpPr/>
          <p:nvPr/>
        </p:nvSpPr>
        <p:spPr>
          <a:xfrm>
            <a:off x="79104" y="165116"/>
            <a:ext cx="11982995" cy="5316607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C92054-CC4E-4C4A-8FA1-6242F95FE1E9}"/>
              </a:ext>
            </a:extLst>
          </p:cNvPr>
          <p:cNvSpPr txBox="1"/>
          <p:nvPr/>
        </p:nvSpPr>
        <p:spPr>
          <a:xfrm>
            <a:off x="129901" y="145924"/>
            <a:ext cx="1195759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</a:t>
            </a:r>
            <a:r>
              <a:rPr lang="en-US" altLang="ko-KR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전체를</a:t>
            </a:r>
            <a:r>
              <a:rPr lang="en-US" altLang="ko-KR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100% </a:t>
            </a:r>
            <a:r>
              <a:rPr lang="ko-KR" altLang="en-US" sz="36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 합격자로 만든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시험도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 합격을 목표로 운영합니다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9866F-944D-4D6D-9DD1-69BE14F630AA}"/>
              </a:ext>
            </a:extLst>
          </p:cNvPr>
          <p:cNvSpPr txBox="1"/>
          <p:nvPr/>
        </p:nvSpPr>
        <p:spPr>
          <a:xfrm>
            <a:off x="7106310" y="912572"/>
            <a:ext cx="1900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수험생 </a:t>
            </a:r>
            <a:r>
              <a:rPr lang="en-US" altLang="ko-KR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</a:t>
            </a:r>
            <a:r>
              <a:rPr lang="ko-KR" altLang="en-US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</a:t>
            </a:r>
            <a:r>
              <a:rPr lang="en-US" altLang="ko-KR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/2</a:t>
            </a:r>
            <a:r>
              <a:rPr lang="ko-KR" altLang="en-US" sz="7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필기합격 기준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F1AC8D-F900-4468-B8EA-241AC9253553}"/>
              </a:ext>
            </a:extLst>
          </p:cNvPr>
          <p:cNvSpPr/>
          <p:nvPr/>
        </p:nvSpPr>
        <p:spPr>
          <a:xfrm>
            <a:off x="8160173" y="3310467"/>
            <a:ext cx="3727026" cy="1118955"/>
          </a:xfrm>
          <a:prstGeom prst="rect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20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20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 </a:t>
            </a:r>
            <a:r>
              <a:rPr lang="ko-KR" altLang="en-US" sz="2000" b="1" i="1" dirty="0" err="1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20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</a:t>
            </a:r>
            <a:endParaRPr lang="en-US" altLang="ko-KR" sz="20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수강 신청하기 </a:t>
            </a:r>
            <a:r>
              <a:rPr lang="en-US" altLang="ko-KR" sz="20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46DF6-050B-47AD-94D0-4DAAFF3FEB9D}"/>
              </a:ext>
            </a:extLst>
          </p:cNvPr>
          <p:cNvSpPr txBox="1"/>
          <p:nvPr/>
        </p:nvSpPr>
        <p:spPr>
          <a:xfrm>
            <a:off x="304800" y="1511405"/>
            <a:ext cx="7280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600</a:t>
            </a:r>
            <a:r>
              <a:rPr lang="ko-KR" altLang="en-US" sz="4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만원       </a:t>
            </a:r>
            <a:r>
              <a:rPr lang="en-US" altLang="ko-KR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65%</a:t>
            </a:r>
            <a:r>
              <a:rPr lang="en-US" altLang="ko-KR" sz="6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할인 </a:t>
            </a:r>
            <a:endParaRPr lang="en-US" altLang="ko-KR" sz="6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</a:t>
            </a:r>
            <a:r>
              <a:rPr lang="en-US" altLang="ko-KR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216</a:t>
            </a:r>
            <a:r>
              <a:rPr lang="ko-KR" altLang="en-US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만원</a:t>
            </a:r>
            <a:endParaRPr lang="ko-KR" altLang="en-US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664E9D-80BC-483D-B327-F33A68B0D53F}"/>
              </a:ext>
            </a:extLst>
          </p:cNvPr>
          <p:cNvCxnSpPr/>
          <p:nvPr/>
        </p:nvCxnSpPr>
        <p:spPr>
          <a:xfrm>
            <a:off x="397933" y="2641600"/>
            <a:ext cx="31665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12C23E4-45EC-4ED8-96D9-09B97F876BFB}"/>
              </a:ext>
            </a:extLst>
          </p:cNvPr>
          <p:cNvCxnSpPr>
            <a:cxnSpLocks/>
          </p:cNvCxnSpPr>
          <p:nvPr/>
        </p:nvCxnSpPr>
        <p:spPr>
          <a:xfrm flipV="1">
            <a:off x="397933" y="2641600"/>
            <a:ext cx="3166534" cy="1464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9FB259-6CD2-4FDF-89D9-00395FC0BADE}"/>
              </a:ext>
            </a:extLst>
          </p:cNvPr>
          <p:cNvCxnSpPr/>
          <p:nvPr/>
        </p:nvCxnSpPr>
        <p:spPr>
          <a:xfrm>
            <a:off x="397933" y="4106332"/>
            <a:ext cx="206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0A4A7F40-36A3-4B8A-B864-50E813393E3A}"/>
              </a:ext>
            </a:extLst>
          </p:cNvPr>
          <p:cNvSpPr/>
          <p:nvPr/>
        </p:nvSpPr>
        <p:spPr>
          <a:xfrm rot="5400000">
            <a:off x="2188633" y="3969495"/>
            <a:ext cx="550333" cy="369522"/>
          </a:xfrm>
          <a:prstGeom prst="triangl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8DF24-8183-4D3D-BDD0-B9D328D1E39A}"/>
              </a:ext>
            </a:extLst>
          </p:cNvPr>
          <p:cNvSpPr txBox="1"/>
          <p:nvPr/>
        </p:nvSpPr>
        <p:spPr>
          <a:xfrm>
            <a:off x="8249919" y="4593314"/>
            <a:ext cx="3547533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u="sng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클래스는 별도의 개강일 없이 상시 모집으로 진행됩니다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u="sng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유시험</a:t>
            </a: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전형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선발고사 합격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무시험 전형 인증이 완료된 수험생만 결제가 가능합니다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인증이 안된 수험생이 수강 신청 시 결제가 취소될  수 있습니다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700" u="sng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유시험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무시험 전형 합격자는 개별적으로 문자 안내가 진행될 예정입니다</a:t>
            </a:r>
            <a:r>
              <a:rPr lang="en-US" altLang="ko-KR" sz="700" u="sng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700" u="sng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1CAB7-AFC4-5C4E-5A78-2216CE5ACB9F}"/>
              </a:ext>
            </a:extLst>
          </p:cNvPr>
          <p:cNvSpPr txBox="1"/>
          <p:nvPr/>
        </p:nvSpPr>
        <p:spPr>
          <a:xfrm>
            <a:off x="-1179820" y="31776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278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9C0C5F-D976-4DD5-8150-7614562C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-16934"/>
            <a:ext cx="10244666" cy="46095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1520865-4217-4962-A01C-EF55968F2128}"/>
              </a:ext>
            </a:extLst>
          </p:cNvPr>
          <p:cNvSpPr/>
          <p:nvPr/>
        </p:nvSpPr>
        <p:spPr>
          <a:xfrm>
            <a:off x="1058334" y="2787420"/>
            <a:ext cx="1261534" cy="12831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DC97ED-7536-4A5A-AC3E-2FAB266D41C7}"/>
              </a:ext>
            </a:extLst>
          </p:cNvPr>
          <p:cNvCxnSpPr>
            <a:cxnSpLocks/>
          </p:cNvCxnSpPr>
          <p:nvPr/>
        </p:nvCxnSpPr>
        <p:spPr>
          <a:xfrm>
            <a:off x="2184400" y="3725333"/>
            <a:ext cx="2582333" cy="13422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077A9C7-8D71-49FF-BD7B-C62AD6186295}"/>
              </a:ext>
            </a:extLst>
          </p:cNvPr>
          <p:cNvSpPr/>
          <p:nvPr/>
        </p:nvSpPr>
        <p:spPr>
          <a:xfrm>
            <a:off x="4504267" y="4627179"/>
            <a:ext cx="2108200" cy="21082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8190C-1A8A-4EC1-8B84-33C418BF5481}"/>
              </a:ext>
            </a:extLst>
          </p:cNvPr>
          <p:cNvSpPr txBox="1"/>
          <p:nvPr/>
        </p:nvSpPr>
        <p:spPr>
          <a:xfrm>
            <a:off x="6350000" y="4482812"/>
            <a:ext cx="47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25211-80FD-4A21-BF14-CFE06124E435}"/>
              </a:ext>
            </a:extLst>
          </p:cNvPr>
          <p:cNvSpPr txBox="1"/>
          <p:nvPr/>
        </p:nvSpPr>
        <p:spPr>
          <a:xfrm>
            <a:off x="4402664" y="4854057"/>
            <a:ext cx="2336799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en-US" altLang="ko-KR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 </a:t>
            </a:r>
            <a:r>
              <a:rPr lang="en-US" altLang="ko-KR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1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필기합격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120C3-C9BE-458D-AEB2-A2C71DB2C605}"/>
              </a:ext>
            </a:extLst>
          </p:cNvPr>
          <p:cNvSpPr txBox="1"/>
          <p:nvPr/>
        </p:nvSpPr>
        <p:spPr>
          <a:xfrm>
            <a:off x="4800600" y="5527391"/>
            <a:ext cx="1530348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 </a:t>
            </a:r>
            <a:r>
              <a:rPr lang="en-US" altLang="ko-KR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lang="en-US" altLang="ko-KR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/2</a:t>
            </a:r>
            <a:r>
              <a:rPr lang="ko-KR" altLang="en-US" sz="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필기합격자 기준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E7975A-AAF1-4BC6-B7E3-A91707EDF3C2}"/>
              </a:ext>
            </a:extLst>
          </p:cNvPr>
          <p:cNvSpPr/>
          <p:nvPr/>
        </p:nvSpPr>
        <p:spPr>
          <a:xfrm>
            <a:off x="5050363" y="5778985"/>
            <a:ext cx="1058334" cy="730501"/>
          </a:xfrm>
          <a:prstGeom prst="rect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 </a:t>
            </a:r>
            <a:endParaRPr lang="en-US" altLang="ko-KR" sz="1050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105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</a:t>
            </a:r>
            <a:endParaRPr lang="en-US" altLang="ko-KR" sz="1050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수강 신청하기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546B922-EF06-45B3-B23F-75541F2387F9}"/>
              </a:ext>
            </a:extLst>
          </p:cNvPr>
          <p:cNvSpPr/>
          <p:nvPr/>
        </p:nvSpPr>
        <p:spPr>
          <a:xfrm>
            <a:off x="5989110" y="5689746"/>
            <a:ext cx="503764" cy="515704"/>
          </a:xfrm>
          <a:prstGeom prst="ellipse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상시</a:t>
            </a:r>
            <a:endParaRPr lang="en-US" altLang="ko-KR" sz="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모집중</a:t>
            </a:r>
            <a:endParaRPr lang="ko-KR" altLang="en-US" sz="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E2305-38CD-492D-8D2F-C187580DE615}"/>
              </a:ext>
            </a:extLst>
          </p:cNvPr>
          <p:cNvSpPr txBox="1"/>
          <p:nvPr/>
        </p:nvSpPr>
        <p:spPr>
          <a:xfrm>
            <a:off x="5266266" y="5141825"/>
            <a:ext cx="194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FF99"/>
                </a:solidFill>
              </a:rPr>
              <a:t>*</a:t>
            </a:r>
            <a:endParaRPr lang="ko-KR" altLang="en-US" sz="1100" b="1" dirty="0">
              <a:solidFill>
                <a:srgbClr val="00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7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77C9B63-3CD2-41B2-A4A2-FAEE8B69B720}"/>
              </a:ext>
            </a:extLst>
          </p:cNvPr>
          <p:cNvSpPr/>
          <p:nvPr/>
        </p:nvSpPr>
        <p:spPr>
          <a:xfrm>
            <a:off x="0" y="76201"/>
            <a:ext cx="12192000" cy="32219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4B31F-6498-4593-A85A-6608E04146D8}"/>
              </a:ext>
            </a:extLst>
          </p:cNvPr>
          <p:cNvSpPr txBox="1"/>
          <p:nvPr/>
        </p:nvSpPr>
        <p:spPr>
          <a:xfrm>
            <a:off x="0" y="185015"/>
            <a:ext cx="12192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32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32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만에 이룬 놀라운 결과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b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5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en-US" altLang="ko-KR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</a:t>
            </a:r>
            <a:endParaRPr lang="en-US" altLang="ko-KR" sz="60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필기합격</a:t>
            </a:r>
            <a:r>
              <a:rPr lang="en-US" altLang="ko-KR" sz="6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압도적 합격률 달성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 합격을 진심으로 축하 드립니다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7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 </a:t>
            </a:r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lang="en-US" altLang="ko-KR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/2</a:t>
            </a:r>
            <a:r>
              <a: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필기합격자 기준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541ED-BC2E-48E8-9E35-036710EDE036}"/>
              </a:ext>
            </a:extLst>
          </p:cNvPr>
          <p:cNvSpPr txBox="1"/>
          <p:nvPr/>
        </p:nvSpPr>
        <p:spPr>
          <a:xfrm>
            <a:off x="86360" y="3493367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235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32:1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경쟁률 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수험생에게만 허락된 클래스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872BA-DDC7-479D-9F90-1E84F2D275DA}"/>
              </a:ext>
            </a:extLst>
          </p:cNvPr>
          <p:cNvSpPr txBox="1"/>
          <p:nvPr/>
        </p:nvSpPr>
        <p:spPr>
          <a:xfrm>
            <a:off x="5426891" y="3231757"/>
            <a:ext cx="26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3CDFB-F97E-4FF3-89B0-A8F0C12CC82F}"/>
              </a:ext>
            </a:extLst>
          </p:cNvPr>
          <p:cNvSpPr txBox="1"/>
          <p:nvPr/>
        </p:nvSpPr>
        <p:spPr>
          <a:xfrm>
            <a:off x="6852190" y="3231757"/>
            <a:ext cx="26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B5A54-A247-48F1-BC8C-9306EBFC61A4}"/>
              </a:ext>
            </a:extLst>
          </p:cNvPr>
          <p:cNvSpPr txBox="1"/>
          <p:nvPr/>
        </p:nvSpPr>
        <p:spPr>
          <a:xfrm>
            <a:off x="0" y="4145486"/>
            <a:ext cx="12192000" cy="1569660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9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endParaRPr lang="en-US" altLang="ko-KR" sz="9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3FDE10-5907-43A0-B37E-7EEBF7331378}"/>
              </a:ext>
            </a:extLst>
          </p:cNvPr>
          <p:cNvSpPr/>
          <p:nvPr/>
        </p:nvSpPr>
        <p:spPr>
          <a:xfrm>
            <a:off x="9887373" y="3349436"/>
            <a:ext cx="1651000" cy="1569660"/>
          </a:xfrm>
          <a:prstGeom prst="ellipse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24</a:t>
            </a:r>
            <a:r>
              <a: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</a:t>
            </a:r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 </a:t>
            </a:r>
            <a:r>
              <a:rPr lang="ko-KR" altLang="en-US" sz="10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대비반</a:t>
            </a:r>
            <a:r>
              <a: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상시 </a:t>
            </a:r>
            <a:r>
              <a:rPr lang="ko-KR" altLang="en-US" sz="10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모집중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C5B83A-AB26-487B-8CD7-9B3B8796C70D}"/>
              </a:ext>
            </a:extLst>
          </p:cNvPr>
          <p:cNvSpPr/>
          <p:nvPr/>
        </p:nvSpPr>
        <p:spPr>
          <a:xfrm>
            <a:off x="86360" y="5706529"/>
            <a:ext cx="5886995" cy="93472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유시험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전형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선발고사 신청하기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3E2273-13A7-401B-8391-8FC77BE74B14}"/>
              </a:ext>
            </a:extLst>
          </p:cNvPr>
          <p:cNvSpPr/>
          <p:nvPr/>
        </p:nvSpPr>
        <p:spPr>
          <a:xfrm>
            <a:off x="6182360" y="5706529"/>
            <a:ext cx="5886995" cy="93472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무시험 전형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23.2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성적표 인증 하기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별: 꼭짓점 8개 10">
            <a:extLst>
              <a:ext uri="{FF2B5EF4-FFF2-40B4-BE49-F238E27FC236}">
                <a16:creationId xmlns:a16="http://schemas.microsoft.com/office/drawing/2014/main" id="{9F202695-F87F-4529-9060-7F03DE4984D0}"/>
              </a:ext>
            </a:extLst>
          </p:cNvPr>
          <p:cNvSpPr/>
          <p:nvPr/>
        </p:nvSpPr>
        <p:spPr>
          <a:xfrm>
            <a:off x="10763069" y="5570321"/>
            <a:ext cx="1306286" cy="1209924"/>
          </a:xfrm>
          <a:prstGeom prst="star8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186</a:t>
            </a:r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en-US" altLang="ko-KR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205</a:t>
            </a:r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7EC23-4BFA-449E-F6B4-92B0C5F78639}"/>
              </a:ext>
            </a:extLst>
          </p:cNvPr>
          <p:cNvSpPr txBox="1"/>
          <p:nvPr/>
        </p:nvSpPr>
        <p:spPr>
          <a:xfrm>
            <a:off x="-1179820" y="31776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13726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8CE5E5-4AF1-4220-BA53-EC0E2C6F255A}"/>
              </a:ext>
            </a:extLst>
          </p:cNvPr>
          <p:cNvSpPr/>
          <p:nvPr/>
        </p:nvSpPr>
        <p:spPr>
          <a:xfrm>
            <a:off x="0" y="131241"/>
            <a:ext cx="12192000" cy="22113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72EAA-7DEC-49E8-A43A-CECC142A61F0}"/>
              </a:ext>
            </a:extLst>
          </p:cNvPr>
          <p:cNvSpPr txBox="1"/>
          <p:nvPr/>
        </p:nvSpPr>
        <p:spPr>
          <a:xfrm>
            <a:off x="956733" y="189439"/>
            <a:ext cx="5139267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4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endParaRPr lang="en-US" altLang="ko-KR" sz="44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입반</a:t>
            </a:r>
            <a:r>
              <a:rPr lang="ko-KR" altLang="en-US" sz="4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경쟁률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1D18B-F10D-485F-AD7D-C81B0DEF5B2F}"/>
              </a:ext>
            </a:extLst>
          </p:cNvPr>
          <p:cNvSpPr txBox="1"/>
          <p:nvPr/>
        </p:nvSpPr>
        <p:spPr>
          <a:xfrm>
            <a:off x="7052733" y="-576668"/>
            <a:ext cx="6553199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32:1</a:t>
            </a:r>
            <a:endParaRPr lang="ko-KR" altLang="en-US" sz="138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014A-760C-4AF9-BF67-5047AA098264}"/>
              </a:ext>
            </a:extLst>
          </p:cNvPr>
          <p:cNvSpPr txBox="1"/>
          <p:nvPr/>
        </p:nvSpPr>
        <p:spPr>
          <a:xfrm>
            <a:off x="0" y="2587832"/>
            <a:ext cx="12191999" cy="605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수험생들이 </a:t>
            </a: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32:1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경쟁률을 뚫고 서라도 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클래스를 선택하는 이유는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시험 평균 경쟁률 보다 최대 </a:t>
            </a: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이상 높은 </a:t>
            </a:r>
            <a:r>
              <a:rPr lang="ko-KR" altLang="en-US" sz="2000" b="1" u="sng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경쟁률</a:t>
            </a: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b="1" u="sng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클래스를 수강하는 순간 합격은 결정된 것과 다름 없습니다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32:1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경쟁률을 뚫고 선발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소수정예 최상위권 수험생만이 모인 환경에서 경쟁해야 단기합격이 가능하기 때문입니다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Only!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u="sng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수강생 에게만 제공하는 놀라운 학습</a:t>
            </a:r>
            <a:r>
              <a:rPr lang="en-US" altLang="ko-KR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시스템</a:t>
            </a:r>
            <a:endParaRPr lang="en-US" altLang="ko-KR" sz="2000" b="1" u="sng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경찰 시험 시작과 끝을 관통하는 시스템을 미래인재가 자신 있게 제시합니다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496BE-C576-4FFA-A290-8FEB664891D9}"/>
              </a:ext>
            </a:extLst>
          </p:cNvPr>
          <p:cNvSpPr txBox="1"/>
          <p:nvPr/>
        </p:nvSpPr>
        <p:spPr>
          <a:xfrm>
            <a:off x="-87089" y="4341701"/>
            <a:ext cx="40255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23</a:t>
            </a:r>
            <a:r>
              <a:rPr lang="ko-KR" altLang="en-US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기준</a:t>
            </a:r>
            <a:r>
              <a:rPr lang="en-US" altLang="ko-KR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남자</a:t>
            </a:r>
            <a:r>
              <a:rPr lang="en-US" altLang="ko-KR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14.9:1, </a:t>
            </a:r>
            <a:r>
              <a:rPr lang="ko-KR" altLang="en-US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여자 </a:t>
            </a:r>
            <a:r>
              <a:rPr lang="en-US" altLang="ko-KR" sz="1000" b="1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28.9:1)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E3FF65-6989-4B7C-BB49-A20CE34775C4}"/>
              </a:ext>
            </a:extLst>
          </p:cNvPr>
          <p:cNvSpPr/>
          <p:nvPr/>
        </p:nvSpPr>
        <p:spPr>
          <a:xfrm>
            <a:off x="-210220" y="3699140"/>
            <a:ext cx="452846" cy="4528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100" dirty="0">
              <a:solidFill>
                <a:srgbClr val="00FF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58F940C-C3DE-45AC-8DDD-E024E6703337}"/>
              </a:ext>
            </a:extLst>
          </p:cNvPr>
          <p:cNvSpPr/>
          <p:nvPr/>
        </p:nvSpPr>
        <p:spPr>
          <a:xfrm>
            <a:off x="-213969" y="5136611"/>
            <a:ext cx="452846" cy="4528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100" dirty="0">
              <a:solidFill>
                <a:srgbClr val="00FF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1751D-6A89-4AA9-B09C-B30FACAF9590}"/>
              </a:ext>
            </a:extLst>
          </p:cNvPr>
          <p:cNvSpPr txBox="1"/>
          <p:nvPr/>
        </p:nvSpPr>
        <p:spPr>
          <a:xfrm>
            <a:off x="4632960" y="867635"/>
            <a:ext cx="714707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sz="44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03B2B-C0EF-4A9E-B33C-40F1620F460A}"/>
              </a:ext>
            </a:extLst>
          </p:cNvPr>
          <p:cNvSpPr txBox="1"/>
          <p:nvPr/>
        </p:nvSpPr>
        <p:spPr>
          <a:xfrm>
            <a:off x="3433962" y="3784961"/>
            <a:ext cx="7147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endParaRPr lang="ko-KR" altLang="en-US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0DA07-B37B-4910-9CBB-5C29AE86DD81}"/>
              </a:ext>
            </a:extLst>
          </p:cNvPr>
          <p:cNvSpPr txBox="1"/>
          <p:nvPr/>
        </p:nvSpPr>
        <p:spPr>
          <a:xfrm>
            <a:off x="143086" y="2864206"/>
            <a:ext cx="71470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F75B29-5A42-44DD-9C71-2E67F0B64CA7}"/>
              </a:ext>
            </a:extLst>
          </p:cNvPr>
          <p:cNvSpPr/>
          <p:nvPr/>
        </p:nvSpPr>
        <p:spPr>
          <a:xfrm>
            <a:off x="-226423" y="6347659"/>
            <a:ext cx="452846" cy="4528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100" dirty="0">
              <a:solidFill>
                <a:srgbClr val="00FF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3D4B3-E657-4F45-9734-930BE053ABC6}"/>
              </a:ext>
            </a:extLst>
          </p:cNvPr>
          <p:cNvSpPr txBox="1"/>
          <p:nvPr/>
        </p:nvSpPr>
        <p:spPr>
          <a:xfrm>
            <a:off x="325966" y="5115452"/>
            <a:ext cx="71470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63108-B53C-4266-9B3C-54A29E44B368}"/>
              </a:ext>
            </a:extLst>
          </p:cNvPr>
          <p:cNvSpPr txBox="1"/>
          <p:nvPr/>
        </p:nvSpPr>
        <p:spPr>
          <a:xfrm>
            <a:off x="9823264" y="2006411"/>
            <a:ext cx="431074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하이퍼</a:t>
            </a:r>
            <a:r>
              <a:rPr lang="ko-KR" altLang="en-US" sz="1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클래스 </a:t>
            </a:r>
            <a:r>
              <a:rPr lang="en-US" altLang="ko-KR" sz="1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 수강생 선발 경쟁률 기준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7ECEB-4D6D-A84F-B54B-0F0C1C1C7916}"/>
              </a:ext>
            </a:extLst>
          </p:cNvPr>
          <p:cNvSpPr txBox="1"/>
          <p:nvPr/>
        </p:nvSpPr>
        <p:spPr>
          <a:xfrm>
            <a:off x="-1179820" y="31776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76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0330439-5FAE-400F-8F3A-EE8C4BF78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2584889"/>
            <a:ext cx="11982995" cy="39716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B7133-3A11-4E3F-80EC-1909C157E9A5}"/>
              </a:ext>
            </a:extLst>
          </p:cNvPr>
          <p:cNvSpPr/>
          <p:nvPr/>
        </p:nvSpPr>
        <p:spPr>
          <a:xfrm>
            <a:off x="113213" y="1254040"/>
            <a:ext cx="5886995" cy="109728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유시험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전형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선발고사 신청하기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2FBBB2-498F-4062-A5DF-2CFFFAD89749}"/>
              </a:ext>
            </a:extLst>
          </p:cNvPr>
          <p:cNvSpPr/>
          <p:nvPr/>
        </p:nvSpPr>
        <p:spPr>
          <a:xfrm>
            <a:off x="6209213" y="1254040"/>
            <a:ext cx="5886995" cy="109728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무시험 전형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23.2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성적표 인증 하기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8CF56-785D-4F5D-9880-0BEAF11A7162}"/>
              </a:ext>
            </a:extLst>
          </p:cNvPr>
          <p:cNvSpPr txBox="1"/>
          <p:nvPr/>
        </p:nvSpPr>
        <p:spPr>
          <a:xfrm>
            <a:off x="7960238" y="-35161"/>
            <a:ext cx="39999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4AD2C-8069-4427-8AC9-3382B2E15014}"/>
              </a:ext>
            </a:extLst>
          </p:cNvPr>
          <p:cNvSpPr txBox="1"/>
          <p:nvPr/>
        </p:nvSpPr>
        <p:spPr>
          <a:xfrm>
            <a:off x="0" y="3339288"/>
            <a:ext cx="412447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 전체를</a:t>
            </a:r>
            <a:endParaRPr lang="en-US" altLang="ko-KR" sz="28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100% </a:t>
            </a:r>
            <a:r>
              <a:rPr lang="ko-KR" altLang="en-US" sz="28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필기합격자로 만든</a:t>
            </a:r>
            <a:endParaRPr lang="en-US" altLang="ko-KR" sz="28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433CE-4E83-4A55-A82D-1453860F16B9}"/>
              </a:ext>
            </a:extLst>
          </p:cNvPr>
          <p:cNvSpPr txBox="1"/>
          <p:nvPr/>
        </p:nvSpPr>
        <p:spPr>
          <a:xfrm>
            <a:off x="3553099" y="3068451"/>
            <a:ext cx="864761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또한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 합격을 목표로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Only!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수험생에게만 특화된 시스템을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하이퍼클래스가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제시합니다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84CB8-3B13-4420-8611-14D384F88E45}"/>
              </a:ext>
            </a:extLst>
          </p:cNvPr>
          <p:cNvSpPr txBox="1"/>
          <p:nvPr/>
        </p:nvSpPr>
        <p:spPr>
          <a:xfrm>
            <a:off x="3901443" y="4456794"/>
            <a:ext cx="2508069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Only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합격 키워드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</a:p>
          <a:p>
            <a:pPr algn="ctr"/>
            <a:endParaRPr lang="en-US" altLang="ko-KR" sz="1400" b="1" dirty="0">
              <a:solidFill>
                <a:srgbClr val="99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 경</a:t>
            </a:r>
            <a:r>
              <a:rPr lang="en-US" altLang="ko-KR" sz="1400" b="1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전용관 제공</a:t>
            </a:r>
            <a:endParaRPr lang="en-US" altLang="ko-KR" sz="1400" b="1" dirty="0">
              <a:solidFill>
                <a:srgbClr val="99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99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몰입 알고리즘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2F75E-64DD-4461-9407-2A31AAD233E8}"/>
              </a:ext>
            </a:extLst>
          </p:cNvPr>
          <p:cNvSpPr txBox="1"/>
          <p:nvPr/>
        </p:nvSpPr>
        <p:spPr>
          <a:xfrm>
            <a:off x="6888481" y="4445903"/>
            <a:ext cx="2577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Only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합격 키워드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</a:p>
          <a:p>
            <a:pPr algn="ctr"/>
            <a:endParaRPr lang="en-US" altLang="ko-KR" sz="14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 </a:t>
            </a:r>
            <a:r>
              <a:rPr lang="ko-KR" altLang="en-US" sz="14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련</a:t>
            </a:r>
            <a:r>
              <a:rPr lang="en-US" altLang="ko-KR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/>
            <a:endParaRPr lang="en-US" altLang="ko-KR" sz="14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고난도 </a:t>
            </a:r>
            <a:r>
              <a:rPr lang="ko-KR" altLang="en-US" sz="14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강훈련</a:t>
            </a:r>
            <a:r>
              <a:rPr lang="ko-KR" alt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4,000</a:t>
            </a:r>
            <a:r>
              <a:rPr lang="ko-KR" altLang="en-US" sz="1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A404A-5AE1-487B-8E9A-0E1966C26220}"/>
              </a:ext>
            </a:extLst>
          </p:cNvPr>
          <p:cNvSpPr txBox="1"/>
          <p:nvPr/>
        </p:nvSpPr>
        <p:spPr>
          <a:xfrm>
            <a:off x="9727477" y="4427355"/>
            <a:ext cx="2412281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최상위권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Only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합격 키워드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</a:p>
          <a:p>
            <a:pPr algn="ctr"/>
            <a:endParaRPr lang="en-US" altLang="ko-KR" sz="1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 리</a:t>
            </a:r>
            <a:r>
              <a:rPr lang="en-US" altLang="ko-K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변호사</a:t>
            </a:r>
            <a:r>
              <a:rPr lang="en-US" altLang="ko-KR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경찰학 박사 출신의</a:t>
            </a:r>
            <a:endParaRPr lang="en-US" altLang="ko-KR" sz="1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 학습 관리</a:t>
            </a:r>
          </a:p>
        </p:txBody>
      </p:sp>
      <p:sp>
        <p:nvSpPr>
          <p:cNvPr id="20" name="별: 꼭짓점 8개 19">
            <a:extLst>
              <a:ext uri="{FF2B5EF4-FFF2-40B4-BE49-F238E27FC236}">
                <a16:creationId xmlns:a16="http://schemas.microsoft.com/office/drawing/2014/main" id="{097F61E9-5E3D-4D38-8B42-4B7D01D278F6}"/>
              </a:ext>
            </a:extLst>
          </p:cNvPr>
          <p:cNvSpPr/>
          <p:nvPr/>
        </p:nvSpPr>
        <p:spPr>
          <a:xfrm>
            <a:off x="10789922" y="1224513"/>
            <a:ext cx="1306286" cy="1209924"/>
          </a:xfrm>
          <a:prstGeom prst="star8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이상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C3A44-D1F3-480D-AD6C-75D46BC827EF}"/>
              </a:ext>
            </a:extLst>
          </p:cNvPr>
          <p:cNvSpPr txBox="1"/>
          <p:nvPr/>
        </p:nvSpPr>
        <p:spPr>
          <a:xfrm>
            <a:off x="8710" y="113895"/>
            <a:ext cx="121920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반드시 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 하고 싶다면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시험 보다 높은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32:1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클래스에 도전하세요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수강하는 것 만으로 합격은 결정된 것이나 다름 없습니다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72825-8A46-4B86-86E4-AE051506E292}"/>
              </a:ext>
            </a:extLst>
          </p:cNvPr>
          <p:cNvSpPr txBox="1"/>
          <p:nvPr/>
        </p:nvSpPr>
        <p:spPr>
          <a:xfrm>
            <a:off x="9727477" y="941408"/>
            <a:ext cx="431074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하이퍼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클래스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 수강생 선발 경쟁률 기준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A5F1D-B9F5-8CCC-7CBA-273E170DD928}"/>
              </a:ext>
            </a:extLst>
          </p:cNvPr>
          <p:cNvSpPr txBox="1"/>
          <p:nvPr/>
        </p:nvSpPr>
        <p:spPr>
          <a:xfrm>
            <a:off x="-1179820" y="31776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2146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8FBA27-FF21-405E-9A85-91278A788B07}"/>
              </a:ext>
            </a:extLst>
          </p:cNvPr>
          <p:cNvSpPr/>
          <p:nvPr/>
        </p:nvSpPr>
        <p:spPr>
          <a:xfrm>
            <a:off x="7126392" y="2386303"/>
            <a:ext cx="4237205" cy="4180459"/>
          </a:xfrm>
          <a:prstGeom prst="rect">
            <a:avLst/>
          </a:prstGeom>
          <a:solidFill>
            <a:schemeClr val="bg1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2D98A9-D371-4EEF-BE8E-4A2836CAAA5F}"/>
              </a:ext>
            </a:extLst>
          </p:cNvPr>
          <p:cNvSpPr/>
          <p:nvPr/>
        </p:nvSpPr>
        <p:spPr>
          <a:xfrm>
            <a:off x="3986348" y="126245"/>
            <a:ext cx="3836128" cy="520138"/>
          </a:xfrm>
          <a:prstGeom prst="roundRect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Hyper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Only 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키워드</a:t>
            </a:r>
            <a:r>
              <a:rPr lang="en-US" altLang="ko-KR" sz="14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환경</a:t>
            </a:r>
            <a:r>
              <a:rPr lang="en-US" altLang="ko-KR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endParaRPr lang="ko-KR" alt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99F2D-C237-4D4E-8EEA-7531E690A118}"/>
              </a:ext>
            </a:extLst>
          </p:cNvPr>
          <p:cNvSpPr txBox="1"/>
          <p:nvPr/>
        </p:nvSpPr>
        <p:spPr>
          <a:xfrm>
            <a:off x="-3388" y="682061"/>
            <a:ext cx="12195388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100%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합격을 목표로 </a:t>
            </a:r>
            <a:r>
              <a:rPr lang="ko-KR" altLang="en-US" sz="16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클래스에서는 </a:t>
            </a:r>
            <a:endParaRPr lang="en-US" altLang="ko-KR" sz="1600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2000" b="1" u="sng" dirty="0">
                <a:solidFill>
                  <a:srgbClr val="9933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 수험생만을 위한 선순환 알고리즘 시스템을 도입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최상의 면학 분위기를 제공함과 동시에</a:t>
            </a:r>
            <a:r>
              <a:rPr lang="en-US" altLang="ko-KR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rgbClr val="9933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2000" b="1" u="sng" dirty="0">
                <a:solidFill>
                  <a:srgbClr val="9933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 수험생 전용 몰입 환경을 별도로 제공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E1935D-1F40-4C04-B315-21C8A8352E62}"/>
              </a:ext>
            </a:extLst>
          </p:cNvPr>
          <p:cNvSpPr/>
          <p:nvPr/>
        </p:nvSpPr>
        <p:spPr>
          <a:xfrm>
            <a:off x="1338699" y="2389482"/>
            <a:ext cx="4237205" cy="4180459"/>
          </a:xfrm>
          <a:prstGeom prst="rect">
            <a:avLst/>
          </a:prstGeom>
          <a:solidFill>
            <a:schemeClr val="bg1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3AD3D1-7B6E-4672-91A8-2607345708C9}"/>
              </a:ext>
            </a:extLst>
          </p:cNvPr>
          <p:cNvCxnSpPr>
            <a:cxnSpLocks/>
          </p:cNvCxnSpPr>
          <p:nvPr/>
        </p:nvCxnSpPr>
        <p:spPr>
          <a:xfrm>
            <a:off x="1571175" y="3398015"/>
            <a:ext cx="3708399" cy="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C79207-5E34-4927-A4E7-E3EF64B1C4CE}"/>
              </a:ext>
            </a:extLst>
          </p:cNvPr>
          <p:cNvCxnSpPr>
            <a:cxnSpLocks/>
          </p:cNvCxnSpPr>
          <p:nvPr/>
        </p:nvCxnSpPr>
        <p:spPr>
          <a:xfrm>
            <a:off x="1571174" y="4476533"/>
            <a:ext cx="3708399" cy="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321F08-D0F3-4F55-AD3B-A6F2AE9FE53F}"/>
              </a:ext>
            </a:extLst>
          </p:cNvPr>
          <p:cNvSpPr txBox="1"/>
          <p:nvPr/>
        </p:nvSpPr>
        <p:spPr>
          <a:xfrm>
            <a:off x="3002038" y="2575756"/>
            <a:ext cx="227753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Step1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하이퍼클래스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선발</a:t>
            </a: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E33E7092-3074-435A-95C6-351A56B49270}"/>
              </a:ext>
            </a:extLst>
          </p:cNvPr>
          <p:cNvSpPr/>
          <p:nvPr/>
        </p:nvSpPr>
        <p:spPr>
          <a:xfrm rot="10800000">
            <a:off x="1948298" y="3353368"/>
            <a:ext cx="355600" cy="106227"/>
          </a:xfrm>
          <a:prstGeom prst="triangle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기어 헤드 단색으로 채워진">
            <a:extLst>
              <a:ext uri="{FF2B5EF4-FFF2-40B4-BE49-F238E27FC236}">
                <a16:creationId xmlns:a16="http://schemas.microsoft.com/office/drawing/2014/main" id="{38E08E33-E368-4772-91D8-A7317BE64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547" y="3608187"/>
            <a:ext cx="670934" cy="6709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F2730B-B19D-45F4-B4AF-F9FDFC71CE8B}"/>
              </a:ext>
            </a:extLst>
          </p:cNvPr>
          <p:cNvSpPr txBox="1"/>
          <p:nvPr/>
        </p:nvSpPr>
        <p:spPr>
          <a:xfrm>
            <a:off x="2947005" y="3415247"/>
            <a:ext cx="23876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Step2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수험생 </a:t>
            </a:r>
            <a:endParaRPr lang="en-US" altLang="ko-KR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매월 고난이도 모의고사 진행</a:t>
            </a:r>
            <a:endParaRPr lang="en-US" altLang="ko-KR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480D3E3-D25B-43B8-A0AB-9856CC46C017}"/>
              </a:ext>
            </a:extLst>
          </p:cNvPr>
          <p:cNvSpPr/>
          <p:nvPr/>
        </p:nvSpPr>
        <p:spPr>
          <a:xfrm rot="10800000">
            <a:off x="1944425" y="4429110"/>
            <a:ext cx="355600" cy="106227"/>
          </a:xfrm>
          <a:prstGeom prst="triangle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1E59BB2-B943-4A9E-AB3E-2C361CE6B742}"/>
              </a:ext>
            </a:extLst>
          </p:cNvPr>
          <p:cNvCxnSpPr>
            <a:cxnSpLocks/>
          </p:cNvCxnSpPr>
          <p:nvPr/>
        </p:nvCxnSpPr>
        <p:spPr>
          <a:xfrm>
            <a:off x="1588106" y="5526399"/>
            <a:ext cx="3708399" cy="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343CE19B-7028-41AC-AA1F-C560F53A071B}"/>
              </a:ext>
            </a:extLst>
          </p:cNvPr>
          <p:cNvSpPr/>
          <p:nvPr/>
        </p:nvSpPr>
        <p:spPr>
          <a:xfrm rot="10800000">
            <a:off x="1961357" y="5478976"/>
            <a:ext cx="355600" cy="106227"/>
          </a:xfrm>
          <a:prstGeom prst="triangle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7791F0-9611-40CF-80A9-CFC010438B25}"/>
              </a:ext>
            </a:extLst>
          </p:cNvPr>
          <p:cNvSpPr txBox="1"/>
          <p:nvPr/>
        </p:nvSpPr>
        <p:spPr>
          <a:xfrm>
            <a:off x="2964299" y="5515347"/>
            <a:ext cx="237030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Step4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무시험 추가 합격자 </a:t>
            </a:r>
            <a:endParaRPr lang="en-US" altLang="ko-KR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 </a:t>
            </a:r>
            <a:r>
              <a:rPr lang="ko-KR" altLang="en-US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입반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endParaRPr lang="en-US" altLang="ko-KR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4425FA-7C95-4854-B618-20DC4D48F5D9}"/>
              </a:ext>
            </a:extLst>
          </p:cNvPr>
          <p:cNvSpPr txBox="1"/>
          <p:nvPr/>
        </p:nvSpPr>
        <p:spPr>
          <a:xfrm>
            <a:off x="1698773" y="2235593"/>
            <a:ext cx="3517055" cy="307777"/>
          </a:xfrm>
          <a:prstGeom prst="rect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Hyper Only </a:t>
            </a:r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 경쟁 알고리즘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C42B35-299D-46A4-A24D-8AC76185BB49}"/>
              </a:ext>
            </a:extLst>
          </p:cNvPr>
          <p:cNvSpPr txBox="1"/>
          <p:nvPr/>
        </p:nvSpPr>
        <p:spPr>
          <a:xfrm>
            <a:off x="7486466" y="2232414"/>
            <a:ext cx="3517055" cy="307777"/>
          </a:xfrm>
          <a:prstGeom prst="rect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Hyper Only </a:t>
            </a:r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 전용 몰입 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6AC1BE-9380-4C43-B589-863DF916783F}"/>
              </a:ext>
            </a:extLst>
          </p:cNvPr>
          <p:cNvSpPr/>
          <p:nvPr/>
        </p:nvSpPr>
        <p:spPr>
          <a:xfrm>
            <a:off x="3018970" y="4518403"/>
            <a:ext cx="2277535" cy="980009"/>
          </a:xfrm>
          <a:prstGeom prst="rect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B69DBA-C9E0-42BB-BAFF-47C10DF2958D}"/>
              </a:ext>
            </a:extLst>
          </p:cNvPr>
          <p:cNvSpPr txBox="1"/>
          <p:nvPr/>
        </p:nvSpPr>
        <p:spPr>
          <a:xfrm>
            <a:off x="3007480" y="4480037"/>
            <a:ext cx="228056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Step3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성적 하위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10%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강제 퇴원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퇴원 후 재등록 절대 불가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래픽 8" descr="ATOM 단색으로 채워진">
            <a:extLst>
              <a:ext uri="{FF2B5EF4-FFF2-40B4-BE49-F238E27FC236}">
                <a16:creationId xmlns:a16="http://schemas.microsoft.com/office/drawing/2014/main" id="{8D1BAD63-0D04-4A1D-B33F-E0F691747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762" y="4535569"/>
            <a:ext cx="340234" cy="340234"/>
          </a:xfrm>
          <a:prstGeom prst="rect">
            <a:avLst/>
          </a:prstGeom>
        </p:spPr>
      </p:pic>
      <p:pic>
        <p:nvPicPr>
          <p:cNvPr id="13" name="그래픽 12" descr="목표 대상 그룹 단색으로 채워진">
            <a:extLst>
              <a:ext uri="{FF2B5EF4-FFF2-40B4-BE49-F238E27FC236}">
                <a16:creationId xmlns:a16="http://schemas.microsoft.com/office/drawing/2014/main" id="{D5497470-AC35-4A91-8A04-7DDE3EFFF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6624" y="2590793"/>
            <a:ext cx="711200" cy="711200"/>
          </a:xfrm>
          <a:prstGeom prst="rect">
            <a:avLst/>
          </a:prstGeom>
        </p:spPr>
      </p:pic>
      <p:pic>
        <p:nvPicPr>
          <p:cNvPr id="8" name="그래픽 7" descr="느낌표 단색으로 채워진">
            <a:extLst>
              <a:ext uri="{FF2B5EF4-FFF2-40B4-BE49-F238E27FC236}">
                <a16:creationId xmlns:a16="http://schemas.microsoft.com/office/drawing/2014/main" id="{577F522D-2ED1-4330-9594-6D2EF23C2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4356" y="4700205"/>
            <a:ext cx="609600" cy="609600"/>
          </a:xfrm>
          <a:prstGeom prst="rect">
            <a:avLst/>
          </a:prstGeom>
        </p:spPr>
      </p:pic>
      <p:pic>
        <p:nvPicPr>
          <p:cNvPr id="14" name="그래픽 13" descr="전송 단색으로 채워진">
            <a:extLst>
              <a:ext uri="{FF2B5EF4-FFF2-40B4-BE49-F238E27FC236}">
                <a16:creationId xmlns:a16="http://schemas.microsoft.com/office/drawing/2014/main" id="{FCD1A15F-3AEE-4FAE-B61B-FDA6ABFEB4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61094" y="5760044"/>
            <a:ext cx="580810" cy="580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D47257-E15E-486B-8407-51F327A8F5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t="33827" r="23148" b="31128"/>
          <a:stretch/>
        </p:blipFill>
        <p:spPr>
          <a:xfrm>
            <a:off x="7274436" y="2711016"/>
            <a:ext cx="4012958" cy="3757520"/>
          </a:xfrm>
          <a:prstGeom prst="rect">
            <a:avLst/>
          </a:prstGeom>
        </p:spPr>
      </p:pic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09952F43-B636-4276-A547-3F2331EF8CBE}"/>
              </a:ext>
            </a:extLst>
          </p:cNvPr>
          <p:cNvSpPr/>
          <p:nvPr/>
        </p:nvSpPr>
        <p:spPr>
          <a:xfrm>
            <a:off x="7425510" y="2811775"/>
            <a:ext cx="1193557" cy="1234449"/>
          </a:xfrm>
          <a:prstGeom prst="star10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하이퍼클래스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전용 </a:t>
            </a:r>
            <a:endParaRPr lang="en-US" altLang="ko-K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강의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자습실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석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EDD3-A86E-01DC-DEA2-3EFB1DFD7D0C}"/>
              </a:ext>
            </a:extLst>
          </p:cNvPr>
          <p:cNvSpPr txBox="1"/>
          <p:nvPr/>
        </p:nvSpPr>
        <p:spPr>
          <a:xfrm>
            <a:off x="-1179820" y="31776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</a:p>
        </p:txBody>
      </p:sp>
    </p:spTree>
    <p:extLst>
      <p:ext uri="{BB962C8B-B14F-4D97-AF65-F5344CB8AC3E}">
        <p14:creationId xmlns:p14="http://schemas.microsoft.com/office/powerpoint/2010/main" val="185121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F82AF-A682-48D2-840A-676EDD3B514B}"/>
              </a:ext>
            </a:extLst>
          </p:cNvPr>
          <p:cNvSpPr txBox="1"/>
          <p:nvPr/>
        </p:nvSpPr>
        <p:spPr>
          <a:xfrm>
            <a:off x="52251" y="595581"/>
            <a:ext cx="121953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시험 전 최소 </a:t>
            </a:r>
            <a:r>
              <a:rPr lang="en-US" altLang="ko-KR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ko-KR" altLang="en-US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순환 </a:t>
            </a:r>
            <a:r>
              <a:rPr lang="en-US" altLang="ko-KR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4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,000</a:t>
            </a:r>
            <a:r>
              <a:rPr lang="ko-KR" altLang="en-US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문항 </a:t>
            </a:r>
            <a:r>
              <a:rPr lang="en-US" altLang="ko-KR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en-US" altLang="ko-KR" sz="4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,000</a:t>
            </a:r>
            <a:r>
              <a:rPr lang="ko-KR" altLang="en-US" sz="28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지문 이상</a:t>
            </a:r>
            <a:r>
              <a:rPr lang="ko-KR" altLang="en-US" sz="12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</a:t>
            </a:r>
            <a:r>
              <a:rPr lang="en-US" altLang="ko-KR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할 수 있도록 설계한 </a:t>
            </a:r>
            <a:endParaRPr lang="en-US" altLang="ko-KR" sz="1600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6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하이퍼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클래스 전용 문제풀이 </a:t>
            </a:r>
            <a:r>
              <a:rPr lang="ko-KR" altLang="en-US" sz="16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강훈련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endParaRPr lang="en-US" altLang="ko-KR" sz="1600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600" b="1" u="sng" dirty="0" err="1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단언컨대</a:t>
            </a:r>
            <a:r>
              <a:rPr lang="en-US" altLang="ko-KR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u="sng" dirty="0" err="1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강훈련</a:t>
            </a:r>
            <a:r>
              <a:rPr lang="ko-KR" altLang="en-US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프로그램으로 </a:t>
            </a:r>
            <a:r>
              <a:rPr lang="en-US" altLang="ko-KR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24.1</a:t>
            </a:r>
            <a:r>
              <a:rPr lang="ko-KR" altLang="en-US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출제 가능한 모든 지문 </a:t>
            </a:r>
            <a:r>
              <a:rPr lang="en-US" altLang="ko-KR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유형 </a:t>
            </a:r>
            <a:r>
              <a:rPr lang="en-US" altLang="ko-KR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600" b="1" u="sng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예상 문제를 학습</a:t>
            </a:r>
            <a:r>
              <a:rPr lang="ko-KR" altLang="en-US" sz="16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 볼 수 있습니다</a:t>
            </a:r>
            <a:endParaRPr lang="en-US" altLang="ko-KR" sz="1600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506EC3-6564-4F41-984C-5CD8D7D18A84}"/>
              </a:ext>
            </a:extLst>
          </p:cNvPr>
          <p:cNvSpPr/>
          <p:nvPr/>
        </p:nvSpPr>
        <p:spPr>
          <a:xfrm>
            <a:off x="3986348" y="126245"/>
            <a:ext cx="3836128" cy="520138"/>
          </a:xfrm>
          <a:prstGeom prst="roundRect">
            <a:avLst/>
          </a:prstGeom>
          <a:solidFill>
            <a:srgbClr val="FF33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Hyper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Only 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키워드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</a:t>
            </a:r>
            <a:r>
              <a:rPr lang="en-US" altLang="ko-KR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endParaRPr lang="ko-KR" alt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4D232A-8CD1-427D-9E7A-B3BF95295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16838"/>
              </p:ext>
            </p:extLst>
          </p:nvPr>
        </p:nvGraphicFramePr>
        <p:xfrm>
          <a:off x="195571" y="2365709"/>
          <a:ext cx="11800858" cy="39806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3599">
                  <a:extLst>
                    <a:ext uri="{9D8B030D-6E8A-4147-A177-3AD203B41FA5}">
                      <a16:colId xmlns:a16="http://schemas.microsoft.com/office/drawing/2014/main" val="3350991362"/>
                    </a:ext>
                  </a:extLst>
                </a:gridCol>
                <a:gridCol w="1324150">
                  <a:extLst>
                    <a:ext uri="{9D8B030D-6E8A-4147-A177-3AD203B41FA5}">
                      <a16:colId xmlns:a16="http://schemas.microsoft.com/office/drawing/2014/main" val="1522087981"/>
                    </a:ext>
                  </a:extLst>
                </a:gridCol>
                <a:gridCol w="1324150">
                  <a:extLst>
                    <a:ext uri="{9D8B030D-6E8A-4147-A177-3AD203B41FA5}">
                      <a16:colId xmlns:a16="http://schemas.microsoft.com/office/drawing/2014/main" val="4254188804"/>
                    </a:ext>
                  </a:extLst>
                </a:gridCol>
                <a:gridCol w="1324150">
                  <a:extLst>
                    <a:ext uri="{9D8B030D-6E8A-4147-A177-3AD203B41FA5}">
                      <a16:colId xmlns:a16="http://schemas.microsoft.com/office/drawing/2014/main" val="4126078521"/>
                    </a:ext>
                  </a:extLst>
                </a:gridCol>
                <a:gridCol w="900427">
                  <a:extLst>
                    <a:ext uri="{9D8B030D-6E8A-4147-A177-3AD203B41FA5}">
                      <a16:colId xmlns:a16="http://schemas.microsoft.com/office/drawing/2014/main" val="2846206753"/>
                    </a:ext>
                  </a:extLst>
                </a:gridCol>
                <a:gridCol w="900427">
                  <a:extLst>
                    <a:ext uri="{9D8B030D-6E8A-4147-A177-3AD203B41FA5}">
                      <a16:colId xmlns:a16="http://schemas.microsoft.com/office/drawing/2014/main" val="3461032728"/>
                    </a:ext>
                  </a:extLst>
                </a:gridCol>
                <a:gridCol w="807152">
                  <a:extLst>
                    <a:ext uri="{9D8B030D-6E8A-4147-A177-3AD203B41FA5}">
                      <a16:colId xmlns:a16="http://schemas.microsoft.com/office/drawing/2014/main" val="202619141"/>
                    </a:ext>
                  </a:extLst>
                </a:gridCol>
                <a:gridCol w="777802">
                  <a:extLst>
                    <a:ext uri="{9D8B030D-6E8A-4147-A177-3AD203B41FA5}">
                      <a16:colId xmlns:a16="http://schemas.microsoft.com/office/drawing/2014/main" val="3787940341"/>
                    </a:ext>
                  </a:extLst>
                </a:gridCol>
                <a:gridCol w="707545">
                  <a:extLst>
                    <a:ext uri="{9D8B030D-6E8A-4147-A177-3AD203B41FA5}">
                      <a16:colId xmlns:a16="http://schemas.microsoft.com/office/drawing/2014/main" val="3008329703"/>
                    </a:ext>
                  </a:extLst>
                </a:gridCol>
                <a:gridCol w="807152">
                  <a:extLst>
                    <a:ext uri="{9D8B030D-6E8A-4147-A177-3AD203B41FA5}">
                      <a16:colId xmlns:a16="http://schemas.microsoft.com/office/drawing/2014/main" val="1934895094"/>
                    </a:ext>
                  </a:extLst>
                </a:gridCol>
                <a:gridCol w="807152">
                  <a:extLst>
                    <a:ext uri="{9D8B030D-6E8A-4147-A177-3AD203B41FA5}">
                      <a16:colId xmlns:a16="http://schemas.microsoft.com/office/drawing/2014/main" val="947298465"/>
                    </a:ext>
                  </a:extLst>
                </a:gridCol>
                <a:gridCol w="807152">
                  <a:extLst>
                    <a:ext uri="{9D8B030D-6E8A-4147-A177-3AD203B41FA5}">
                      <a16:colId xmlns:a16="http://schemas.microsoft.com/office/drawing/2014/main" val="2951031571"/>
                    </a:ext>
                  </a:extLst>
                </a:gridCol>
              </a:tblGrid>
              <a:tr h="491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Hyper Only</a:t>
                      </a:r>
                    </a:p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Special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강훈련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</a:t>
                      </a:r>
                      <a:endParaRPr lang="en-US" altLang="ko-KR" sz="1100" b="1" u="none" strike="noStrike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약점보완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100" b="1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순환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418914"/>
                  </a:ext>
                </a:extLst>
              </a:tr>
              <a:tr h="436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커 리 </a:t>
                      </a:r>
                      <a:r>
                        <a:rPr lang="ko-KR" altLang="en-US" sz="11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큘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럼</a:t>
                      </a: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심화이론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+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기출분석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파이널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단계</a:t>
                      </a: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파이널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2+3</a:t>
                      </a:r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단계</a:t>
                      </a: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79272"/>
                  </a:ext>
                </a:extLst>
              </a:tr>
              <a:tr h="436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Keyword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진도별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O.X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시리즈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+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하프 모의고사</a:t>
                      </a:r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strike="noStrike" dirty="0" err="1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진도별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하프모의고사</a:t>
                      </a:r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 훈련</a:t>
                      </a:r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진도별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모의고사</a:t>
                      </a:r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 훈련</a:t>
                      </a:r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파이널 실전 모의고사</a:t>
                      </a:r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+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 훈련</a:t>
                      </a:r>
                      <a:endParaRPr lang="ko-KR" altLang="en-US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u="none" strike="noStrike" dirty="0">
                          <a:effectLst/>
                        </a:rPr>
                        <a:t>파이널 실전 모의고사</a:t>
                      </a:r>
                      <a:endParaRPr lang="ko-KR" altLang="en-US" dirty="0"/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90440"/>
                  </a:ext>
                </a:extLst>
              </a:tr>
              <a:tr h="43619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하프 모의고사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2,300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854378"/>
                  </a:ext>
                </a:extLst>
              </a:tr>
              <a:tr h="436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진도별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O.X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시리즈</a:t>
                      </a: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566197"/>
                  </a:ext>
                </a:extLst>
              </a:tr>
              <a:tr h="436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형사법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440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480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270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720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67006"/>
                  </a:ext>
                </a:extLst>
              </a:tr>
              <a:tr h="436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경찰학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480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160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720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10474"/>
                  </a:ext>
                </a:extLst>
              </a:tr>
              <a:tr h="436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헌법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400</a:t>
                      </a:r>
                      <a:r>
                        <a:rPr lang="ko-KR" altLang="en-US" sz="1100" u="none" strike="noStrike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300178"/>
                  </a:ext>
                </a:extLst>
              </a:tr>
              <a:tr h="2180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합계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1100</a:t>
                      </a:r>
                      <a:r>
                        <a:rPr lang="ko-KR" altLang="en-US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720</a:t>
                      </a:r>
                      <a:r>
                        <a:rPr lang="ko-KR" altLang="en-US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430</a:t>
                      </a:r>
                      <a:r>
                        <a:rPr lang="ko-KR" altLang="en-US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450</a:t>
                      </a:r>
                      <a:r>
                        <a:rPr lang="ko-KR" altLang="en-US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1800</a:t>
                      </a:r>
                      <a:r>
                        <a:rPr lang="ko-KR" altLang="en-US" sz="1100" b="1" u="none" strike="noStrike" dirty="0"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300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960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500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99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500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2000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321422"/>
                  </a:ext>
                </a:extLst>
              </a:tr>
              <a:tr h="218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총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2,250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>
                            <a:outerShdw blurRad="60007" dist="200025" dir="15000000" sy="30000" kx="-1800000" algn="bl" rotWithShape="0">
                              <a:prstClr val="black">
                                <a:alpha val="32000"/>
                              </a:prstClr>
                            </a:outerShdw>
                          </a:effectLst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>
                          <a:outerShdw blurRad="60007" dist="200025" dir="15000000" sy="30000" kx="-1800000" algn="bl" rotWithShape="0">
                            <a:prstClr val="black">
                              <a:alpha val="32000"/>
                            </a:prstClr>
                          </a:outerShdw>
                        </a:effectLst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F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7458" marR="7458" marT="745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57530"/>
                  </a:ext>
                </a:extLst>
              </a:tr>
            </a:tbl>
          </a:graphicData>
        </a:graphic>
      </p:graphicFrame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C1382BF-5AB1-4991-8AE9-204B3C189063}"/>
              </a:ext>
            </a:extLst>
          </p:cNvPr>
          <p:cNvSpPr/>
          <p:nvPr/>
        </p:nvSpPr>
        <p:spPr>
          <a:xfrm rot="5400000">
            <a:off x="7220617" y="2494481"/>
            <a:ext cx="355600" cy="259976"/>
          </a:xfrm>
          <a:prstGeom prst="triangle">
            <a:avLst/>
          </a:prstGeom>
          <a:solidFill>
            <a:srgbClr val="9933FF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EDAFD5A-1A19-4BB7-8E91-9DE4E882E119}"/>
              </a:ext>
            </a:extLst>
          </p:cNvPr>
          <p:cNvSpPr/>
          <p:nvPr/>
        </p:nvSpPr>
        <p:spPr>
          <a:xfrm rot="5400000">
            <a:off x="8832374" y="2480678"/>
            <a:ext cx="355600" cy="259977"/>
          </a:xfrm>
          <a:prstGeom prst="triangle">
            <a:avLst/>
          </a:prstGeom>
          <a:solidFill>
            <a:srgbClr val="0000FF"/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22FC6-8AE0-46C6-9C00-A7FF8206A6C9}"/>
              </a:ext>
            </a:extLst>
          </p:cNvPr>
          <p:cNvSpPr txBox="1"/>
          <p:nvPr/>
        </p:nvSpPr>
        <p:spPr>
          <a:xfrm>
            <a:off x="4919134" y="654057"/>
            <a:ext cx="30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C2CE4-9C36-49AB-AFD6-DEBAF7165205}"/>
              </a:ext>
            </a:extLst>
          </p:cNvPr>
          <p:cNvSpPr txBox="1"/>
          <p:nvPr/>
        </p:nvSpPr>
        <p:spPr>
          <a:xfrm>
            <a:off x="7027335" y="654057"/>
            <a:ext cx="70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**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09ABF-77C5-45BA-AEBB-A5A45795F33C}"/>
              </a:ext>
            </a:extLst>
          </p:cNvPr>
          <p:cNvSpPr txBox="1"/>
          <p:nvPr/>
        </p:nvSpPr>
        <p:spPr>
          <a:xfrm>
            <a:off x="8838765" y="6398389"/>
            <a:ext cx="3353235" cy="40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*/**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하이퍼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클래스 개강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~24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 시험 전 까지 제공하는 문항 수 및 개별 지문 항목 기준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***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문항은 학원 사정에 의해 일부 변동될 수 있습니다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FE932-EA6F-AA6C-C38D-87C7AD63EBE3}"/>
              </a:ext>
            </a:extLst>
          </p:cNvPr>
          <p:cNvSpPr txBox="1"/>
          <p:nvPr/>
        </p:nvSpPr>
        <p:spPr>
          <a:xfrm>
            <a:off x="-1179820" y="31776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</a:p>
        </p:txBody>
      </p:sp>
    </p:spTree>
    <p:extLst>
      <p:ext uri="{BB962C8B-B14F-4D97-AF65-F5344CB8AC3E}">
        <p14:creationId xmlns:p14="http://schemas.microsoft.com/office/powerpoint/2010/main" val="138946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3E0CF0-0005-43C0-88F5-04C7D3613690}"/>
              </a:ext>
            </a:extLst>
          </p:cNvPr>
          <p:cNvSpPr/>
          <p:nvPr/>
        </p:nvSpPr>
        <p:spPr>
          <a:xfrm>
            <a:off x="3986348" y="126245"/>
            <a:ext cx="3836128" cy="520138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Hyper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Only </a:t>
            </a:r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키워드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</a:t>
            </a:r>
            <a:r>
              <a:rPr lang="en-US" altLang="ko-KR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endParaRPr lang="ko-KR" alt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F13EF0-2929-496B-884D-8FDFC82706F3}"/>
              </a:ext>
            </a:extLst>
          </p:cNvPr>
          <p:cNvSpPr/>
          <p:nvPr/>
        </p:nvSpPr>
        <p:spPr>
          <a:xfrm>
            <a:off x="570771" y="2292931"/>
            <a:ext cx="5215469" cy="4251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7971F1-969A-44C1-BAE8-3632E20CADAA}"/>
              </a:ext>
            </a:extLst>
          </p:cNvPr>
          <p:cNvSpPr/>
          <p:nvPr/>
        </p:nvSpPr>
        <p:spPr>
          <a:xfrm>
            <a:off x="6279853" y="2282518"/>
            <a:ext cx="5364721" cy="4251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97659-3E06-40B1-BE81-7471E41AB155}"/>
              </a:ext>
            </a:extLst>
          </p:cNvPr>
          <p:cNvSpPr txBox="1"/>
          <p:nvPr/>
        </p:nvSpPr>
        <p:spPr>
          <a:xfrm>
            <a:off x="8467" y="646383"/>
            <a:ext cx="12195388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최상위권에 맞지 않는 관리 방식 </a:t>
            </a:r>
            <a:r>
              <a:rPr lang="en-US" altLang="ko-KR" sz="28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</a:t>
            </a:r>
            <a:endParaRPr lang="en-US" altLang="ko-KR" sz="1600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2800" b="1" u="sng" dirty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</a:t>
            </a:r>
            <a:r>
              <a:rPr lang="en-US" altLang="ko-KR" sz="2800" b="1" u="sng" dirty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2800" b="1" u="sng" dirty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에게 정말 필요한 차별화된 관리</a:t>
            </a:r>
            <a:r>
              <a:rPr lang="ko-KR" altLang="en-US" sz="28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미래인재가 제시합니다</a:t>
            </a:r>
            <a:r>
              <a:rPr lang="en-US" altLang="ko-KR" sz="28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55FDA-1AB3-4DB1-8B81-79F9F916B116}"/>
              </a:ext>
            </a:extLst>
          </p:cNvPr>
          <p:cNvSpPr txBox="1"/>
          <p:nvPr/>
        </p:nvSpPr>
        <p:spPr>
          <a:xfrm>
            <a:off x="570770" y="2353711"/>
            <a:ext cx="514422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미래인재 </a:t>
            </a:r>
            <a:r>
              <a:rPr lang="en-US" altLang="ko-K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위 교수진의 강의 자유롭게 수강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053E0-7AFC-43B3-B0B4-696D154258DF}"/>
              </a:ext>
            </a:extLst>
          </p:cNvPr>
          <p:cNvSpPr txBox="1"/>
          <p:nvPr/>
        </p:nvSpPr>
        <p:spPr>
          <a:xfrm>
            <a:off x="6296186" y="2325144"/>
            <a:ext cx="526081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약점 </a:t>
            </a:r>
            <a:r>
              <a:rPr lang="en-US" altLang="ko-K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Zero </a:t>
            </a:r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</a:t>
            </a:r>
            <a:r>
              <a:rPr lang="en-US" altLang="ko-K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개인별 약점 보완 프로그램</a:t>
            </a:r>
            <a:r>
              <a:rPr lang="en-US" altLang="ko-K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0070B-4C9E-4AE3-9A08-BF8D911B565A}"/>
              </a:ext>
            </a:extLst>
          </p:cNvPr>
          <p:cNvSpPr txBox="1"/>
          <p:nvPr/>
        </p:nvSpPr>
        <p:spPr>
          <a:xfrm>
            <a:off x="2242211" y="2236932"/>
            <a:ext cx="27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43CF87-6141-4A14-8065-E448FD75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3" y="2888099"/>
            <a:ext cx="4943510" cy="26042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67284B-F170-42C2-B2BE-3BF0543F086B}"/>
              </a:ext>
            </a:extLst>
          </p:cNvPr>
          <p:cNvSpPr txBox="1"/>
          <p:nvPr/>
        </p:nvSpPr>
        <p:spPr>
          <a:xfrm>
            <a:off x="696530" y="5582951"/>
            <a:ext cx="498544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Hyper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수험생에게는 수업을 강요하지 않고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자율성을 보장하며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수험생 본인이 원하는 강좌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,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커리큘럼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미래패스 제공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학원 강좌 희망자에 한하여 수강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을 자유롭게 선택하여 수강할 수 있도록 관리 합니다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2D884-E29D-4361-B074-5C514594B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5" y="2850589"/>
            <a:ext cx="5026655" cy="2644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04BBB-37CB-44D1-8F72-A0E969FE2ACF}"/>
              </a:ext>
            </a:extLst>
          </p:cNvPr>
          <p:cNvSpPr txBox="1"/>
          <p:nvPr/>
        </p:nvSpPr>
        <p:spPr>
          <a:xfrm>
            <a:off x="6311541" y="5570235"/>
            <a:ext cx="536399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Hyper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수험생에게 제공되는 문항 결과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성적 분석을 통해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개인별 약점 보완 컨설팅 및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Q&amp;A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약점 특강을 주기적으로 진행하여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경찰학에 대한 빈틈없는 학습이 가능하도록 과목별 전문가가 직접 코칭 합니다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endParaRPr lang="ko-KR" altLang="en-US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65E05-CBD7-0C0D-74E3-243BE8FC1866}"/>
              </a:ext>
            </a:extLst>
          </p:cNvPr>
          <p:cNvSpPr txBox="1"/>
          <p:nvPr/>
        </p:nvSpPr>
        <p:spPr>
          <a:xfrm>
            <a:off x="-1179820" y="31776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</a:p>
        </p:txBody>
      </p:sp>
    </p:spTree>
    <p:extLst>
      <p:ext uri="{BB962C8B-B14F-4D97-AF65-F5344CB8AC3E}">
        <p14:creationId xmlns:p14="http://schemas.microsoft.com/office/powerpoint/2010/main" val="221028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6ED40B-FF17-49CF-BB18-21FC8235A247}"/>
              </a:ext>
            </a:extLst>
          </p:cNvPr>
          <p:cNvSpPr/>
          <p:nvPr/>
        </p:nvSpPr>
        <p:spPr>
          <a:xfrm>
            <a:off x="0" y="76201"/>
            <a:ext cx="12192000" cy="12826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FC7F0-D9C1-4BE6-B0CD-5178A0D5EA0D}"/>
              </a:ext>
            </a:extLst>
          </p:cNvPr>
          <p:cNvSpPr txBox="1"/>
          <p:nvPr/>
        </p:nvSpPr>
        <p:spPr>
          <a:xfrm>
            <a:off x="27592" y="101601"/>
            <a:ext cx="12192000" cy="12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수험생 전체를 </a:t>
            </a: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 합격자로 만든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여러분의 합격을 위해 이미 충분하고도 넘치지만 더 많은 것을 준비 했습니다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91EE7-E00C-4BC5-81BF-C81F77941C3C}"/>
              </a:ext>
            </a:extLst>
          </p:cNvPr>
          <p:cNvGrpSpPr/>
          <p:nvPr/>
        </p:nvGrpSpPr>
        <p:grpSpPr>
          <a:xfrm>
            <a:off x="651883" y="1789280"/>
            <a:ext cx="1524051" cy="3214520"/>
            <a:chOff x="208441" y="4206151"/>
            <a:chExt cx="1524051" cy="228037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406AD9-83EB-4E97-A01B-BEF9AE596CEB}"/>
                </a:ext>
              </a:extLst>
            </p:cNvPr>
            <p:cNvSpPr/>
            <p:nvPr/>
          </p:nvSpPr>
          <p:spPr>
            <a:xfrm>
              <a:off x="208441" y="4206151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/>
            </a:p>
            <a:p>
              <a:pPr algn="ctr"/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전 강사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/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강좌 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무제한 수강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미래패스 제공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4EB7DC9D-98B1-4C47-9383-432E31CB9498}"/>
                </a:ext>
              </a:extLst>
            </p:cNvPr>
            <p:cNvSpPr/>
            <p:nvPr/>
          </p:nvSpPr>
          <p:spPr>
            <a:xfrm rot="5400000">
              <a:off x="312453" y="4245065"/>
              <a:ext cx="611225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F8C32-F4CE-43F7-928F-0C6E3CC202FD}"/>
                </a:ext>
              </a:extLst>
            </p:cNvPr>
            <p:cNvSpPr txBox="1"/>
            <p:nvPr/>
          </p:nvSpPr>
          <p:spPr>
            <a:xfrm>
              <a:off x="332316" y="428397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914D35-5144-41FE-8CEB-5AC343BCE2E8}"/>
              </a:ext>
            </a:extLst>
          </p:cNvPr>
          <p:cNvGrpSpPr/>
          <p:nvPr/>
        </p:nvGrpSpPr>
        <p:grpSpPr>
          <a:xfrm>
            <a:off x="2537833" y="1789280"/>
            <a:ext cx="1524051" cy="3214520"/>
            <a:chOff x="208441" y="4206151"/>
            <a:chExt cx="1524051" cy="228037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B6D03E-5BFC-4C59-8233-A1B972B2260F}"/>
                </a:ext>
              </a:extLst>
            </p:cNvPr>
            <p:cNvSpPr/>
            <p:nvPr/>
          </p:nvSpPr>
          <p:spPr>
            <a:xfrm>
              <a:off x="208441" y="4206151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CF7FDF88-E5F2-4E40-8F6B-70A46B7EABA4}"/>
                </a:ext>
              </a:extLst>
            </p:cNvPr>
            <p:cNvSpPr/>
            <p:nvPr/>
          </p:nvSpPr>
          <p:spPr>
            <a:xfrm rot="5400000">
              <a:off x="312453" y="4245065"/>
              <a:ext cx="611225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8A897E-8264-4E0B-B0AC-A7E8E99FB326}"/>
                </a:ext>
              </a:extLst>
            </p:cNvPr>
            <p:cNvSpPr txBox="1"/>
            <p:nvPr/>
          </p:nvSpPr>
          <p:spPr>
            <a:xfrm>
              <a:off x="332316" y="428397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02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890473-3506-4E8A-86F9-7ACB8A3A0764}"/>
              </a:ext>
            </a:extLst>
          </p:cNvPr>
          <p:cNvGrpSpPr/>
          <p:nvPr/>
        </p:nvGrpSpPr>
        <p:grpSpPr>
          <a:xfrm>
            <a:off x="4423783" y="1789280"/>
            <a:ext cx="1524051" cy="3214520"/>
            <a:chOff x="208441" y="4206151"/>
            <a:chExt cx="1524051" cy="228037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66F70-97BB-41AC-8F45-FD1CB15752D2}"/>
                </a:ext>
              </a:extLst>
            </p:cNvPr>
            <p:cNvSpPr/>
            <p:nvPr/>
          </p:nvSpPr>
          <p:spPr>
            <a:xfrm>
              <a:off x="208441" y="4206151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7</a:t>
              </a:r>
              <a:r>
                <a: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순환</a:t>
              </a:r>
              <a:endPara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4,000</a:t>
              </a:r>
              <a:r>
                <a: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문항</a:t>
              </a:r>
              <a:endPara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9,000</a:t>
              </a:r>
              <a:r>
                <a: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지문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BE3AB2A3-D3A1-4072-90E0-B6F68F9C2F82}"/>
                </a:ext>
              </a:extLst>
            </p:cNvPr>
            <p:cNvSpPr/>
            <p:nvPr/>
          </p:nvSpPr>
          <p:spPr>
            <a:xfrm rot="5400000">
              <a:off x="312453" y="4245065"/>
              <a:ext cx="611225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DD24E1-E1B4-4402-A435-76FD00F3A79E}"/>
                </a:ext>
              </a:extLst>
            </p:cNvPr>
            <p:cNvSpPr txBox="1"/>
            <p:nvPr/>
          </p:nvSpPr>
          <p:spPr>
            <a:xfrm>
              <a:off x="332316" y="428397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03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7CE1B-AF20-48C5-995F-5CD4434CD9A3}"/>
              </a:ext>
            </a:extLst>
          </p:cNvPr>
          <p:cNvGrpSpPr/>
          <p:nvPr/>
        </p:nvGrpSpPr>
        <p:grpSpPr>
          <a:xfrm>
            <a:off x="6309733" y="1789278"/>
            <a:ext cx="1524051" cy="3214521"/>
            <a:chOff x="208441" y="4206150"/>
            <a:chExt cx="1524051" cy="228037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030FA9-A44E-466A-B0AC-33A745495647}"/>
                </a:ext>
              </a:extLst>
            </p:cNvPr>
            <p:cNvSpPr/>
            <p:nvPr/>
          </p:nvSpPr>
          <p:spPr>
            <a:xfrm>
              <a:off x="208441" y="4206151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최상위권 경쟁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알고리즘 시스템</a:t>
              </a:r>
              <a:r>
                <a:rPr lang="ko-KR" altLang="en-US" sz="16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endPara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B162F086-6865-4202-AD59-126EB5684483}"/>
                </a:ext>
              </a:extLst>
            </p:cNvPr>
            <p:cNvSpPr/>
            <p:nvPr/>
          </p:nvSpPr>
          <p:spPr>
            <a:xfrm rot="5400000">
              <a:off x="312454" y="4245064"/>
              <a:ext cx="611227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DC472E-D6F2-4F9A-B253-D361F2779D3D}"/>
                </a:ext>
              </a:extLst>
            </p:cNvPr>
            <p:cNvSpPr txBox="1"/>
            <p:nvPr/>
          </p:nvSpPr>
          <p:spPr>
            <a:xfrm>
              <a:off x="332316" y="428397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04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09F70F-26A1-4E5B-9B3D-D4D5AAD029F6}"/>
              </a:ext>
            </a:extLst>
          </p:cNvPr>
          <p:cNvGrpSpPr/>
          <p:nvPr/>
        </p:nvGrpSpPr>
        <p:grpSpPr>
          <a:xfrm>
            <a:off x="8195683" y="1762797"/>
            <a:ext cx="1524051" cy="3214520"/>
            <a:chOff x="208441" y="4187364"/>
            <a:chExt cx="1524051" cy="228037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724253-31EC-4592-8892-32AB9E2DCEAE}"/>
                </a:ext>
              </a:extLst>
            </p:cNvPr>
            <p:cNvSpPr/>
            <p:nvPr/>
          </p:nvSpPr>
          <p:spPr>
            <a:xfrm>
              <a:off x="208441" y="4187364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필기 합격 시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면접반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무료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28AD486B-D166-424A-B33F-20C621E9272F}"/>
                </a:ext>
              </a:extLst>
            </p:cNvPr>
            <p:cNvSpPr/>
            <p:nvPr/>
          </p:nvSpPr>
          <p:spPr>
            <a:xfrm rot="5400000">
              <a:off x="306447" y="4239059"/>
              <a:ext cx="623238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E969A9-A3EC-4F58-BDE7-18BA9F866C09}"/>
                </a:ext>
              </a:extLst>
            </p:cNvPr>
            <p:cNvSpPr txBox="1"/>
            <p:nvPr/>
          </p:nvSpPr>
          <p:spPr>
            <a:xfrm>
              <a:off x="315382" y="426595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05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3BE088-5A46-4150-9DD6-570EC21C3985}"/>
              </a:ext>
            </a:extLst>
          </p:cNvPr>
          <p:cNvGrpSpPr/>
          <p:nvPr/>
        </p:nvGrpSpPr>
        <p:grpSpPr>
          <a:xfrm>
            <a:off x="10081633" y="1789280"/>
            <a:ext cx="1524051" cy="3188037"/>
            <a:chOff x="208441" y="4206151"/>
            <a:chExt cx="1524051" cy="228037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61B485-8C18-4334-A057-6D10A52F3684}"/>
                </a:ext>
              </a:extLst>
            </p:cNvPr>
            <p:cNvSpPr/>
            <p:nvPr/>
          </p:nvSpPr>
          <p:spPr>
            <a:xfrm>
              <a:off x="208441" y="4206151"/>
              <a:ext cx="1524051" cy="22803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하이퍼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전용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굿즈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제공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94E907B6-772C-463F-BFDE-70222271E6C7}"/>
                </a:ext>
              </a:extLst>
            </p:cNvPr>
            <p:cNvSpPr/>
            <p:nvPr/>
          </p:nvSpPr>
          <p:spPr>
            <a:xfrm rot="5400000">
              <a:off x="309915" y="4247605"/>
              <a:ext cx="616304" cy="533400"/>
            </a:xfrm>
            <a:prstGeom prst="homePlat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F14518-E92D-4ACF-B0DB-0746A1C903C0}"/>
                </a:ext>
              </a:extLst>
            </p:cNvPr>
            <p:cNvSpPr txBox="1"/>
            <p:nvPr/>
          </p:nvSpPr>
          <p:spPr>
            <a:xfrm>
              <a:off x="332316" y="428397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06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39" name="그래픽 38" descr="모니터 단색으로 채워진">
            <a:extLst>
              <a:ext uri="{FF2B5EF4-FFF2-40B4-BE49-F238E27FC236}">
                <a16:creationId xmlns:a16="http://schemas.microsoft.com/office/drawing/2014/main" id="{6670775A-E715-433F-9186-33673A3B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934" y="2578104"/>
            <a:ext cx="907948" cy="1137678"/>
          </a:xfrm>
          <a:prstGeom prst="rect">
            <a:avLst/>
          </a:prstGeom>
        </p:spPr>
      </p:pic>
      <p:pic>
        <p:nvPicPr>
          <p:cNvPr id="11" name="그래픽 10" descr="ATOM 단색으로 채워진">
            <a:extLst>
              <a:ext uri="{FF2B5EF4-FFF2-40B4-BE49-F238E27FC236}">
                <a16:creationId xmlns:a16="http://schemas.microsoft.com/office/drawing/2014/main" id="{E5484888-AA19-47FC-B0D0-EF74D00C1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275" y="2742592"/>
            <a:ext cx="998966" cy="1003722"/>
          </a:xfrm>
          <a:prstGeom prst="rect">
            <a:avLst/>
          </a:prstGeom>
        </p:spPr>
      </p:pic>
      <p:pic>
        <p:nvPicPr>
          <p:cNvPr id="44" name="그래픽 43" descr="이사회실 단색으로 채워진">
            <a:extLst>
              <a:ext uri="{FF2B5EF4-FFF2-40B4-BE49-F238E27FC236}">
                <a16:creationId xmlns:a16="http://schemas.microsoft.com/office/drawing/2014/main" id="{19BF40D2-3B67-43F9-BB64-81AB1329C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4758" y="2667828"/>
            <a:ext cx="1079550" cy="1078898"/>
          </a:xfrm>
          <a:prstGeom prst="rect">
            <a:avLst/>
          </a:prstGeom>
        </p:spPr>
      </p:pic>
      <p:pic>
        <p:nvPicPr>
          <p:cNvPr id="9" name="그래픽 8" descr="다이아몬드형 단색으로 채워진">
            <a:extLst>
              <a:ext uri="{FF2B5EF4-FFF2-40B4-BE49-F238E27FC236}">
                <a16:creationId xmlns:a16="http://schemas.microsoft.com/office/drawing/2014/main" id="{FD23D5C4-C8EF-433B-A86F-B6D2EE02A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8916" y="2757252"/>
            <a:ext cx="969484" cy="969484"/>
          </a:xfrm>
          <a:prstGeom prst="rect">
            <a:avLst/>
          </a:prstGeom>
        </p:spPr>
      </p:pic>
      <p:pic>
        <p:nvPicPr>
          <p:cNvPr id="41" name="그래픽 40" descr="은행 단색으로 채워진">
            <a:extLst>
              <a:ext uri="{FF2B5EF4-FFF2-40B4-BE49-F238E27FC236}">
                <a16:creationId xmlns:a16="http://schemas.microsoft.com/office/drawing/2014/main" id="{DDD7A49C-26B9-4971-B909-3512E3034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5235" y="2742592"/>
            <a:ext cx="869246" cy="9420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717B44E-BF0D-432A-BF06-DE7ED11B12F6}"/>
              </a:ext>
            </a:extLst>
          </p:cNvPr>
          <p:cNvSpPr txBox="1"/>
          <p:nvPr/>
        </p:nvSpPr>
        <p:spPr>
          <a:xfrm>
            <a:off x="2293384" y="3834317"/>
            <a:ext cx="19494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최상위권 전용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몰입 공간</a:t>
            </a:r>
          </a:p>
        </p:txBody>
      </p:sp>
      <p:pic>
        <p:nvPicPr>
          <p:cNvPr id="15" name="그래픽 14" descr="체크리스트 단색으로 채워진">
            <a:extLst>
              <a:ext uri="{FF2B5EF4-FFF2-40B4-BE49-F238E27FC236}">
                <a16:creationId xmlns:a16="http://schemas.microsoft.com/office/drawing/2014/main" id="{946EA1F0-B056-4913-BB7F-5DCC36C480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14750" y="2759158"/>
            <a:ext cx="952550" cy="95255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4349A9-3FE8-4912-9F9C-A4C819348F18}"/>
              </a:ext>
            </a:extLst>
          </p:cNvPr>
          <p:cNvSpPr/>
          <p:nvPr/>
        </p:nvSpPr>
        <p:spPr>
          <a:xfrm>
            <a:off x="103519" y="5484078"/>
            <a:ext cx="5886995" cy="109728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유시험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전형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9/00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선발고사 신청하기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08E63D-4506-426C-9985-9FD8A35837E2}"/>
              </a:ext>
            </a:extLst>
          </p:cNvPr>
          <p:cNvSpPr/>
          <p:nvPr/>
        </p:nvSpPr>
        <p:spPr>
          <a:xfrm>
            <a:off x="6199519" y="5484078"/>
            <a:ext cx="5886995" cy="109728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무시험 전형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23.2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성적표 인증 하기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별: 꼭짓점 8개 37">
            <a:extLst>
              <a:ext uri="{FF2B5EF4-FFF2-40B4-BE49-F238E27FC236}">
                <a16:creationId xmlns:a16="http://schemas.microsoft.com/office/drawing/2014/main" id="{E636232B-3B05-476E-BA07-196DFBAA5FE9}"/>
              </a:ext>
            </a:extLst>
          </p:cNvPr>
          <p:cNvSpPr/>
          <p:nvPr/>
        </p:nvSpPr>
        <p:spPr>
          <a:xfrm>
            <a:off x="10763069" y="5426389"/>
            <a:ext cx="1306286" cy="1209924"/>
          </a:xfrm>
          <a:prstGeom prst="star8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186</a:t>
            </a:r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en-US" altLang="ko-KR" sz="14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 </a:t>
            </a:r>
            <a:r>
              <a:rPr lang="en-US" altLang="ko-KR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205</a:t>
            </a:r>
            <a:r>
              <a:rPr lang="ko-KR" altLang="en-US" sz="14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 이상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956B0-39BF-6D41-6130-15C04F19596A}"/>
              </a:ext>
            </a:extLst>
          </p:cNvPr>
          <p:cNvSpPr txBox="1"/>
          <p:nvPr/>
        </p:nvSpPr>
        <p:spPr>
          <a:xfrm>
            <a:off x="-1179820" y="31776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113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1110</Words>
  <Application>Microsoft Office PowerPoint</Application>
  <PresentationFormat>와이드스크린</PresentationFormat>
  <Paragraphs>297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나눔바른고딕</vt:lpstr>
      <vt:lpstr>나눔바른고딕 Light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148</cp:revision>
  <dcterms:created xsi:type="dcterms:W3CDTF">2023-08-01T09:19:59Z</dcterms:created>
  <dcterms:modified xsi:type="dcterms:W3CDTF">2023-09-13T04:28:02Z</dcterms:modified>
</cp:coreProperties>
</file>